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1" r:id="rId2"/>
  </p:sldIdLst>
  <p:sldSz cx="7775575" cy="10907713"/>
  <p:notesSz cx="6735763" cy="98663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00FF"/>
    <a:srgbClr val="1D2088"/>
    <a:srgbClr val="FF66FF"/>
    <a:srgbClr val="FFC000"/>
    <a:srgbClr val="E94708"/>
    <a:srgbClr val="906E30"/>
    <a:srgbClr val="82582D"/>
    <a:srgbClr val="A4723A"/>
    <a:srgbClr val="664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C0DDBC-0AAB-9E4F-9E23-7A4BB9BD8712}" v="1" dt="2024-09-17T07:26:14.8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6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84" y="54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5029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5029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r">
              <a:defRPr sz="1100"/>
            </a:lvl1pPr>
          </a:lstStyle>
          <a:p>
            <a:fld id="{70F99883-74AE-4A2C-81B7-5B86A08198C0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1900"/>
            <a:ext cx="237331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2" tIns="45391" rIns="90782" bIns="4539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782" tIns="45391" rIns="90782" bIns="4539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8"/>
            <a:ext cx="2918830" cy="495028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8"/>
            <a:ext cx="2918830" cy="495028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1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0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0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0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87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4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t="2920" r="8262" b="17026"/>
          <a:stretch/>
        </p:blipFill>
        <p:spPr bwMode="auto">
          <a:xfrm>
            <a:off x="-48809" y="4763378"/>
            <a:ext cx="7854169" cy="598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6B0CFB6-3AF2-E659-C917-0026326C8B8A}"/>
              </a:ext>
            </a:extLst>
          </p:cNvPr>
          <p:cNvGrpSpPr/>
          <p:nvPr/>
        </p:nvGrpSpPr>
        <p:grpSpPr>
          <a:xfrm>
            <a:off x="202029" y="107169"/>
            <a:ext cx="7515049" cy="2905747"/>
            <a:chOff x="-79583" y="2295641"/>
            <a:chExt cx="7716709" cy="126045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9583" y="2295641"/>
              <a:ext cx="7716709" cy="1260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355946" y="2308993"/>
              <a:ext cx="4036154" cy="24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800" dirty="0">
                  <a:ln>
                    <a:solidFill>
                      <a:schemeClr val="accent1">
                        <a:shade val="15000"/>
                      </a:schemeClr>
                    </a:solidFill>
                  </a:ln>
                  <a:solidFill>
                    <a:srgbClr val="FFFF00"/>
                  </a:solidFill>
                  <a:latin typeface="HGS平成角ｺﾞｼｯｸ体W9" panose="020B0A00000000000000" pitchFamily="50" charset="-128"/>
                  <a:ea typeface="HGS平成角ｺﾞｼｯｸ体W9" panose="020B0A00000000000000" pitchFamily="50" charset="-128"/>
                </a:rPr>
                <a:t>トラックにふれあい、</a:t>
              </a:r>
              <a:endParaRPr lang="en-US" altLang="ja-JP" sz="1800" dirty="0">
                <a:ln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FFF00"/>
                </a:solidFill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endParaRPr>
            </a:p>
            <a:p>
              <a:r>
                <a:rPr lang="ja-JP" altLang="en-US" sz="1800" dirty="0">
                  <a:ln>
                    <a:solidFill>
                      <a:schemeClr val="accent1">
                        <a:shade val="15000"/>
                      </a:schemeClr>
                    </a:solidFill>
                  </a:ln>
                  <a:solidFill>
                    <a:srgbClr val="FFFF00"/>
                  </a:solidFill>
                  <a:latin typeface="HGS平成角ｺﾞｼｯｸ体W9" panose="020B0A00000000000000" pitchFamily="50" charset="-128"/>
                  <a:ea typeface="HGS平成角ｺﾞｼｯｸ体W9" panose="020B0A00000000000000" pitchFamily="50" charset="-128"/>
                </a:rPr>
                <a:t>物流を身近に感じて、楽しもう！！</a:t>
              </a:r>
              <a:endParaRPr lang="en-US" altLang="ja-JP" sz="1800" dirty="0">
                <a:ln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FFF00"/>
                </a:solidFill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endParaRPr>
            </a:p>
          </p:txBody>
        </p:sp>
      </p:grp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E53AB5F-8D77-E952-C097-3E4D01B34C51}"/>
              </a:ext>
            </a:extLst>
          </p:cNvPr>
          <p:cNvSpPr/>
          <p:nvPr/>
        </p:nvSpPr>
        <p:spPr>
          <a:xfrm>
            <a:off x="58013" y="192261"/>
            <a:ext cx="7640526" cy="25237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altLang="ja-JP" sz="28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</a:rPr>
              <a:t>10/9</a:t>
            </a:r>
            <a:r>
              <a:rPr lang="ja-JP" altLang="en-US" sz="28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</a:rPr>
              <a:t>はトラックの日</a:t>
            </a:r>
            <a:endParaRPr lang="en-US" altLang="ja-JP" sz="2800" b="1" dirty="0">
              <a:ln w="1016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ea"/>
            </a:endParaRPr>
          </a:p>
          <a:p>
            <a:pPr algn="ctr"/>
            <a:r>
              <a:rPr lang="ja-JP" altLang="en-US" sz="4500" b="1" cap="none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トラックふれ</a:t>
            </a:r>
            <a:r>
              <a:rPr lang="ja-JP" altLang="en-US" sz="4500" b="1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あ</a:t>
            </a:r>
            <a:r>
              <a:rPr lang="ja-JP" altLang="en-US" sz="4500" b="1" cap="none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いデー開催</a:t>
            </a:r>
            <a:endParaRPr lang="en-US" altLang="ja-JP" sz="4500" b="1" cap="none" spc="-100" dirty="0">
              <a:ln w="1016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HGS平成角ｺﾞｼｯｸ体W9" panose="020B0A00000000000000" pitchFamily="50" charset="-128"/>
              <a:ea typeface="HGS平成角ｺﾞｼｯｸ体W9" panose="020B0A00000000000000" pitchFamily="50" charset="-128"/>
            </a:endParaRPr>
          </a:p>
          <a:p>
            <a:pPr algn="ctr"/>
            <a:r>
              <a:rPr lang="en-US" altLang="ja-JP" sz="4500" b="1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10</a:t>
            </a:r>
            <a:r>
              <a:rPr lang="ja-JP" altLang="en-US" sz="4500" b="1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月４日</a:t>
            </a:r>
            <a:r>
              <a:rPr lang="en-US" altLang="ja-JP" sz="4500" b="1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(</a:t>
            </a:r>
            <a:r>
              <a:rPr lang="ja-JP" altLang="en-US" sz="4500" b="1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日</a:t>
            </a:r>
            <a:r>
              <a:rPr lang="en-US" altLang="ja-JP" sz="4500" b="1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)</a:t>
            </a:r>
            <a:r>
              <a:rPr lang="ja-JP" altLang="en-US" sz="4500" b="1" spc="-10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　諏訪市場</a:t>
            </a:r>
            <a:endParaRPr lang="en-US" altLang="ja-JP" sz="4500" b="1" cap="none" spc="-100" dirty="0">
              <a:ln w="1016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HGS平成角ｺﾞｼｯｸ体W9" panose="020B0A00000000000000" pitchFamily="50" charset="-128"/>
              <a:ea typeface="HGS平成角ｺﾞｼｯｸ体W9" panose="020B0A00000000000000" pitchFamily="50" charset="-128"/>
            </a:endParaRPr>
          </a:p>
          <a:p>
            <a:r>
              <a:rPr lang="ja-JP" alt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ea"/>
                <a:ea typeface="+mj-ea"/>
              </a:rPr>
              <a:t>　</a:t>
            </a:r>
            <a:r>
              <a:rPr lang="en-US" altLang="ja-JP" sz="30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9:00</a:t>
            </a:r>
            <a:r>
              <a:rPr lang="ja-JP" altLang="en-US" sz="30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～開会式  イベント </a:t>
            </a:r>
            <a:r>
              <a:rPr lang="en-US" altLang="ja-JP" sz="30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9:50</a:t>
            </a:r>
            <a:r>
              <a:rPr lang="ja-JP" altLang="en-US" sz="14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（予定）</a:t>
            </a:r>
            <a:r>
              <a:rPr lang="en-US" altLang="ja-JP" sz="3000" b="1" dirty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〜12:00</a:t>
            </a:r>
          </a:p>
        </p:txBody>
      </p:sp>
      <p:pic>
        <p:nvPicPr>
          <p:cNvPr id="26" name="図 25" descr="人, 屋外, 道路, 子供 が含まれている画像&#10;&#10;自動的に生成された説明">
            <a:extLst>
              <a:ext uri="{FF2B5EF4-FFF2-40B4-BE49-F238E27FC236}">
                <a16:creationId xmlns:a16="http://schemas.microsoft.com/office/drawing/2014/main" id="{24D1257B-EA58-A5C4-74D1-C8682A8813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688" y="5587498"/>
            <a:ext cx="1840078" cy="1224512"/>
          </a:xfrm>
          <a:prstGeom prst="rect">
            <a:avLst/>
          </a:prstGeom>
        </p:spPr>
      </p:pic>
      <p:pic>
        <p:nvPicPr>
          <p:cNvPr id="28" name="図 27" descr="駐車場に停まっているトラック&#10;&#10;自動的に生成された説明">
            <a:extLst>
              <a:ext uri="{FF2B5EF4-FFF2-40B4-BE49-F238E27FC236}">
                <a16:creationId xmlns:a16="http://schemas.microsoft.com/office/drawing/2014/main" id="{7425E2EE-5D65-A3FB-516A-7858865D40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088" y="4879059"/>
            <a:ext cx="2014303" cy="1260459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02F4F37-B4A6-3F52-D63D-0A5274D76AAC}"/>
              </a:ext>
            </a:extLst>
          </p:cNvPr>
          <p:cNvGrpSpPr/>
          <p:nvPr/>
        </p:nvGrpSpPr>
        <p:grpSpPr>
          <a:xfrm>
            <a:off x="3887788" y="2694164"/>
            <a:ext cx="3973306" cy="1672117"/>
            <a:chOff x="694186" y="5603337"/>
            <a:chExt cx="2269952" cy="779966"/>
          </a:xfrm>
        </p:grpSpPr>
        <p:sp>
          <p:nvSpPr>
            <p:cNvPr id="58" name="円/楕円 57">
              <a:extLst>
                <a:ext uri="{FF2B5EF4-FFF2-40B4-BE49-F238E27FC236}">
                  <a16:creationId xmlns:a16="http://schemas.microsoft.com/office/drawing/2014/main" id="{E1878F7A-E197-9F8A-4C22-7BCCA846E536}"/>
                </a:ext>
              </a:extLst>
            </p:cNvPr>
            <p:cNvSpPr/>
            <p:nvPr/>
          </p:nvSpPr>
          <p:spPr>
            <a:xfrm>
              <a:off x="694186" y="5603337"/>
              <a:ext cx="2207832" cy="779966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TextBox 44">
              <a:extLst>
                <a:ext uri="{FF2B5EF4-FFF2-40B4-BE49-F238E27FC236}">
                  <a16:creationId xmlns:a16="http://schemas.microsoft.com/office/drawing/2014/main" id="{730A95B4-FED2-9D3F-B06E-BB9B358D4C6E}"/>
                </a:ext>
              </a:extLst>
            </p:cNvPr>
            <p:cNvSpPr txBox="1"/>
            <p:nvPr/>
          </p:nvSpPr>
          <p:spPr>
            <a:xfrm>
              <a:off x="859183" y="5691866"/>
              <a:ext cx="2104955" cy="578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200" spc="-300" dirty="0">
                  <a:solidFill>
                    <a:srgbClr val="1D2088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　　◆車両展示</a:t>
              </a:r>
              <a:endParaRPr lang="en-US" altLang="ja-JP" sz="2200" spc="-300" dirty="0">
                <a:solidFill>
                  <a:srgbClr val="1D2088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2200" spc="-300" dirty="0">
                  <a:solidFill>
                    <a:srgbClr val="1D2088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　</a:t>
              </a:r>
              <a:r>
                <a:rPr lang="ja-JP" altLang="en-US" sz="2000" spc="-300" dirty="0">
                  <a:solidFill>
                    <a:srgbClr val="1D2088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大型トラック・パトカー・</a:t>
              </a:r>
              <a:endParaRPr lang="en-US" altLang="ja-JP" sz="2000" spc="-300" dirty="0">
                <a:solidFill>
                  <a:srgbClr val="1D2088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  <a:p>
              <a:r>
                <a:rPr lang="ja-JP" altLang="en-US" sz="2000" spc="-300" dirty="0">
                  <a:solidFill>
                    <a:srgbClr val="1D2088"/>
                  </a:solidFill>
                  <a:latin typeface="HGS創英角ﾎﾟｯﾌﾟ体" panose="040B0A00000000000000" pitchFamily="50" charset="-128"/>
                  <a:ea typeface="HGS創英角ﾎﾟｯﾌﾟ体" panose="040B0A00000000000000" pitchFamily="50" charset="-128"/>
                </a:rPr>
                <a:t>　　　　白バイに乗ってみよう</a:t>
              </a:r>
              <a:endParaRPr lang="en-US" sz="2000" spc="-300" dirty="0">
                <a:solidFill>
                  <a:srgbClr val="1D2088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4140F0B-3BFB-2039-E7AA-FFF96B5A76BC}"/>
              </a:ext>
            </a:extLst>
          </p:cNvPr>
          <p:cNvGrpSpPr/>
          <p:nvPr/>
        </p:nvGrpSpPr>
        <p:grpSpPr>
          <a:xfrm>
            <a:off x="34734" y="7257258"/>
            <a:ext cx="3904636" cy="1525689"/>
            <a:chOff x="-4989952" y="6059078"/>
            <a:chExt cx="2492226" cy="700938"/>
          </a:xfrm>
        </p:grpSpPr>
        <p:sp>
          <p:nvSpPr>
            <p:cNvPr id="27" name="円/楕円 26">
              <a:extLst>
                <a:ext uri="{FF2B5EF4-FFF2-40B4-BE49-F238E27FC236}">
                  <a16:creationId xmlns:a16="http://schemas.microsoft.com/office/drawing/2014/main" id="{1D92BCA4-B675-09B6-6B67-B74E2AF82DC0}"/>
                </a:ext>
              </a:extLst>
            </p:cNvPr>
            <p:cNvSpPr/>
            <p:nvPr/>
          </p:nvSpPr>
          <p:spPr>
            <a:xfrm>
              <a:off x="-4989952" y="6059078"/>
              <a:ext cx="2492226" cy="694211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TextBox 44">
              <a:extLst>
                <a:ext uri="{FF2B5EF4-FFF2-40B4-BE49-F238E27FC236}">
                  <a16:creationId xmlns:a16="http://schemas.microsoft.com/office/drawing/2014/main" id="{62985DF7-6B70-AE9C-1B5B-58559C85608A}"/>
                </a:ext>
              </a:extLst>
            </p:cNvPr>
            <p:cNvSpPr txBox="1"/>
            <p:nvPr/>
          </p:nvSpPr>
          <p:spPr>
            <a:xfrm>
              <a:off x="-4930892" y="6095436"/>
              <a:ext cx="2425919" cy="664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2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　　◆ステージイベント</a:t>
              </a:r>
              <a:endParaRPr lang="en-US" altLang="ja-JP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endParaRPr>
            </a:p>
            <a:p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9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：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20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頃～　</a:t>
              </a:r>
              <a:r>
                <a:rPr lang="ja-JP" altLang="en-US" sz="22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豊田小学校合唱</a:t>
              </a:r>
              <a:endParaRPr lang="en-US" altLang="ja-JP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endParaRPr>
            </a:p>
            <a:p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 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10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：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30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～　</a:t>
              </a:r>
              <a:r>
                <a:rPr lang="ja-JP" altLang="en-US" sz="22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諏訪南中学校吹奏楽　</a:t>
              </a:r>
              <a:endParaRPr lang="en-US" altLang="ja-JP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endParaRPr>
            </a:p>
            <a:p>
              <a:pPr algn="ctr"/>
              <a:endParaRPr 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endParaRPr>
            </a:p>
          </p:txBody>
        </p:sp>
      </p:grpSp>
      <p:pic>
        <p:nvPicPr>
          <p:cNvPr id="34" name="図 33" descr="駐車してあるバイク&#10;&#10;自動的に生成された説明">
            <a:extLst>
              <a:ext uri="{FF2B5EF4-FFF2-40B4-BE49-F238E27FC236}">
                <a16:creationId xmlns:a16="http://schemas.microsoft.com/office/drawing/2014/main" id="{2E258500-599C-C794-1833-95047ECE0A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908" y="5199978"/>
            <a:ext cx="1562470" cy="1315439"/>
          </a:xfrm>
          <a:prstGeom prst="rect">
            <a:avLst/>
          </a:prstGeom>
        </p:spPr>
      </p:pic>
      <p:sp>
        <p:nvSpPr>
          <p:cNvPr id="35" name="爆発 2 34">
            <a:extLst>
              <a:ext uri="{FF2B5EF4-FFF2-40B4-BE49-F238E27FC236}">
                <a16:creationId xmlns:a16="http://schemas.microsoft.com/office/drawing/2014/main" id="{5CE5E4D9-11E5-34A4-EE16-FD6B5B50B4E0}"/>
              </a:ext>
            </a:extLst>
          </p:cNvPr>
          <p:cNvSpPr/>
          <p:nvPr/>
        </p:nvSpPr>
        <p:spPr>
          <a:xfrm rot="763923">
            <a:off x="6085908" y="6113705"/>
            <a:ext cx="1534924" cy="742457"/>
          </a:xfrm>
          <a:prstGeom prst="irregularSeal2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見て</a:t>
            </a:r>
            <a:endParaRPr kumimoji="1" lang="ja-JP" altLang="en-US" dirty="0">
              <a:solidFill>
                <a:srgbClr val="FF0000"/>
              </a:solidFill>
              <a:latin typeface="ＤＦＰ太丸ゴシック体" panose="020F0900000000000000" pitchFamily="50" charset="-128"/>
              <a:ea typeface="ＤＦＰ太丸ゴシック体" panose="020F0900000000000000" pitchFamily="50" charset="-128"/>
            </a:endParaRPr>
          </a:p>
        </p:txBody>
      </p:sp>
      <p:sp>
        <p:nvSpPr>
          <p:cNvPr id="36" name="爆発 2 35">
            <a:extLst>
              <a:ext uri="{FF2B5EF4-FFF2-40B4-BE49-F238E27FC236}">
                <a16:creationId xmlns:a16="http://schemas.microsoft.com/office/drawing/2014/main" id="{49C6968B-C905-9220-F149-D1FA092983DD}"/>
              </a:ext>
            </a:extLst>
          </p:cNvPr>
          <p:cNvSpPr/>
          <p:nvPr/>
        </p:nvSpPr>
        <p:spPr>
          <a:xfrm rot="610688">
            <a:off x="5474784" y="4014731"/>
            <a:ext cx="2295988" cy="858270"/>
          </a:xfrm>
          <a:prstGeom prst="irregularSeal2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b="1" dirty="0">
                <a:solidFill>
                  <a:srgbClr val="FF0000"/>
                </a:solidFill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ふれて</a:t>
            </a: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E9525585-64BB-0D31-756C-713AB4E59332}"/>
              </a:ext>
            </a:extLst>
          </p:cNvPr>
          <p:cNvGrpSpPr/>
          <p:nvPr/>
        </p:nvGrpSpPr>
        <p:grpSpPr>
          <a:xfrm>
            <a:off x="73367" y="4507863"/>
            <a:ext cx="3351911" cy="1260459"/>
            <a:chOff x="671595" y="5669150"/>
            <a:chExt cx="2207832" cy="418263"/>
          </a:xfrm>
        </p:grpSpPr>
        <p:sp>
          <p:nvSpPr>
            <p:cNvPr id="55" name="円/楕円 54">
              <a:extLst>
                <a:ext uri="{FF2B5EF4-FFF2-40B4-BE49-F238E27FC236}">
                  <a16:creationId xmlns:a16="http://schemas.microsoft.com/office/drawing/2014/main" id="{BA09DD2E-1B96-3617-E2DC-42369194AA01}"/>
                </a:ext>
              </a:extLst>
            </p:cNvPr>
            <p:cNvSpPr/>
            <p:nvPr/>
          </p:nvSpPr>
          <p:spPr>
            <a:xfrm>
              <a:off x="671595" y="5669150"/>
              <a:ext cx="2207832" cy="41826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13061" y="5705126"/>
              <a:ext cx="2130103" cy="352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2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◆おみやげ配布</a:t>
              </a:r>
              <a:endParaRPr lang="en-US" altLang="ja-JP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endParaRPr>
            </a:p>
            <a:p>
              <a:pPr algn="ctr"/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1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回目 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10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：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15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～　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2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回目 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11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：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00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～</a:t>
              </a:r>
              <a:endParaRPr lang="en-US" altLang="ja-JP" sz="16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endParaRPr>
            </a:p>
            <a:p>
              <a:pPr algn="ctr"/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（各</a:t>
              </a:r>
              <a:r>
                <a:rPr lang="en-US" altLang="ja-JP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200</a:t>
              </a:r>
              <a:r>
                <a:rPr lang="ja-JP" altLang="en-US" sz="1600" spc="-150" dirty="0">
                  <a:solidFill>
                    <a:srgbClr val="1D2088"/>
                  </a:solidFill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個　お一人様１個のみ）</a:t>
              </a:r>
              <a:endParaRPr lang="en-US" altLang="ja-JP" sz="16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endParaRPr>
            </a:p>
          </p:txBody>
        </p:sp>
      </p:grp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CD40FFC-47FA-A0F4-2CCE-9529232ED32A}"/>
              </a:ext>
            </a:extLst>
          </p:cNvPr>
          <p:cNvSpPr/>
          <p:nvPr/>
        </p:nvSpPr>
        <p:spPr>
          <a:xfrm>
            <a:off x="324027" y="10466287"/>
            <a:ext cx="7425761" cy="384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HGS平成角ｺﾞｼｯｸ体W9" panose="020B0A00000000000000" pitchFamily="50" charset="-128"/>
                <a:ea typeface="HGS平成角ｺﾞｼｯｸ体W9" panose="020B0A00000000000000" pitchFamily="50" charset="-128"/>
              </a:rPr>
              <a:t>主催：（公社）長野県トラック協会　諏訪地区輸送協議会</a:t>
            </a:r>
            <a:endParaRPr kumimoji="1" lang="ja-JP" altLang="en-US" sz="1800" dirty="0">
              <a:solidFill>
                <a:schemeClr val="tx1"/>
              </a:solidFill>
              <a:latin typeface="HGS平成角ｺﾞｼｯｸ体W9" panose="020B0A00000000000000" pitchFamily="50" charset="-128"/>
              <a:ea typeface="HGS平成角ｺﾞｼｯｸ体W9" panose="020B0A00000000000000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BC71AC7-3EA2-02D1-D127-AAC7CD9CDDCE}"/>
              </a:ext>
            </a:extLst>
          </p:cNvPr>
          <p:cNvSpPr/>
          <p:nvPr/>
        </p:nvSpPr>
        <p:spPr>
          <a:xfrm>
            <a:off x="353595" y="10046749"/>
            <a:ext cx="4262458" cy="586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b="1" dirty="0">
                <a:solidFill>
                  <a:schemeClr val="tx1"/>
                </a:solidFill>
              </a:rPr>
              <a:t>お車の方は、せんたく家族様の横からお入りください</a:t>
            </a:r>
            <a:endParaRPr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13" name="円/楕円 57">
            <a:extLst>
              <a:ext uri="{FF2B5EF4-FFF2-40B4-BE49-F238E27FC236}">
                <a16:creationId xmlns:a16="http://schemas.microsoft.com/office/drawing/2014/main" id="{B23BA15A-CC4E-C185-0DC8-CAE60AAAAA92}"/>
              </a:ext>
            </a:extLst>
          </p:cNvPr>
          <p:cNvSpPr/>
          <p:nvPr/>
        </p:nvSpPr>
        <p:spPr>
          <a:xfrm>
            <a:off x="202028" y="8668442"/>
            <a:ext cx="2423605" cy="1215821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200" dirty="0">
                <a:solidFill>
                  <a:srgbClr val="1D2088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◆陶器</a:t>
            </a:r>
            <a:endParaRPr kumimoji="1" lang="en-US" altLang="ja-JP" sz="2200" dirty="0">
              <a:solidFill>
                <a:srgbClr val="1D2088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2000" spc="-100" dirty="0">
                <a:solidFill>
                  <a:srgbClr val="1D2088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持ってって！</a:t>
            </a:r>
            <a:endParaRPr lang="en-US" altLang="ja-JP" sz="2000" spc="-100" dirty="0">
              <a:solidFill>
                <a:srgbClr val="1D2088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2200" dirty="0">
                <a:solidFill>
                  <a:srgbClr val="1D2088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コーナー</a:t>
            </a:r>
            <a:endParaRPr kumimoji="1" lang="en-US" altLang="ja-JP" sz="2200" dirty="0">
              <a:solidFill>
                <a:srgbClr val="1D2088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2" name="円/楕円 54">
            <a:extLst>
              <a:ext uri="{FF2B5EF4-FFF2-40B4-BE49-F238E27FC236}">
                <a16:creationId xmlns:a16="http://schemas.microsoft.com/office/drawing/2014/main" id="{5E95D305-10D9-EBED-F926-D2219CD86534}"/>
              </a:ext>
            </a:extLst>
          </p:cNvPr>
          <p:cNvSpPr/>
          <p:nvPr/>
        </p:nvSpPr>
        <p:spPr>
          <a:xfrm>
            <a:off x="112034" y="2704507"/>
            <a:ext cx="4224143" cy="18690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◆スーパーボール</a:t>
            </a:r>
            <a:endParaRPr lang="en-US" altLang="ja-JP" sz="2200" spc="-150" dirty="0">
              <a:solidFill>
                <a:srgbClr val="1D208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algn="ctr"/>
            <a:r>
              <a:rPr lang="ja-JP" alt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　　　浮き浮きすくい</a:t>
            </a:r>
            <a:endParaRPr lang="en-US" altLang="ja-JP" sz="2200" spc="-150" dirty="0">
              <a:solidFill>
                <a:srgbClr val="1D208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lvl="0">
              <a:defRPr/>
            </a:pPr>
            <a:r>
              <a:rPr lang="ja-JP" alt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　◆ヨーヨー釣り</a:t>
            </a:r>
            <a:endParaRPr lang="en-US" altLang="ja-JP" sz="2200" spc="-150" dirty="0">
              <a:solidFill>
                <a:srgbClr val="1D208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lvl="0">
              <a:defRPr/>
            </a:pPr>
            <a:r>
              <a:rPr lang="ja-JP" alt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　◆</a:t>
            </a:r>
            <a:r>
              <a:rPr lang="en-US" altLang="ja-JP" sz="2200" spc="-150" dirty="0" err="1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お菓子</a:t>
            </a:r>
            <a:r>
              <a:rPr lang="ja-JP" alt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の</a:t>
            </a:r>
            <a:r>
              <a:rPr lang="en-US" altLang="ja-JP" sz="2200" spc="-150" dirty="0" err="1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釣り</a:t>
            </a:r>
            <a:r>
              <a:rPr lang="ja-JP" alt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堀</a:t>
            </a:r>
            <a:endParaRPr lang="en-US" altLang="ja-JP" sz="2200" spc="-150" dirty="0">
              <a:solidFill>
                <a:srgbClr val="1D208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lvl="0" algn="ctr">
              <a:defRPr/>
            </a:pPr>
            <a:r>
              <a:rPr lang="ja-JP" altLang="en-US" sz="16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（お１人様１回３個まで）</a:t>
            </a:r>
            <a:endParaRPr lang="en-US" altLang="ja-JP" sz="1600" spc="-150" dirty="0">
              <a:solidFill>
                <a:srgbClr val="1D208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A5C9626-5F26-C7FC-9942-03F3748F2C98}"/>
              </a:ext>
            </a:extLst>
          </p:cNvPr>
          <p:cNvGrpSpPr/>
          <p:nvPr/>
        </p:nvGrpSpPr>
        <p:grpSpPr>
          <a:xfrm>
            <a:off x="3294423" y="3608615"/>
            <a:ext cx="2694970" cy="1911234"/>
            <a:chOff x="4953634" y="814138"/>
            <a:chExt cx="2526417" cy="1875358"/>
          </a:xfrm>
        </p:grpSpPr>
        <p:sp>
          <p:nvSpPr>
            <p:cNvPr id="40" name="爆発 1 39">
              <a:extLst>
                <a:ext uri="{FF2B5EF4-FFF2-40B4-BE49-F238E27FC236}">
                  <a16:creationId xmlns:a16="http://schemas.microsoft.com/office/drawing/2014/main" id="{6496A31D-E89C-50E2-88B9-7D5C8C686AED}"/>
                </a:ext>
              </a:extLst>
            </p:cNvPr>
            <p:cNvSpPr/>
            <p:nvPr/>
          </p:nvSpPr>
          <p:spPr>
            <a:xfrm>
              <a:off x="4953634" y="814138"/>
              <a:ext cx="2526417" cy="1875358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95B017A-5275-0D50-1D9A-459E2678C8DA}"/>
                </a:ext>
              </a:extLst>
            </p:cNvPr>
            <p:cNvSpPr txBox="1"/>
            <p:nvPr/>
          </p:nvSpPr>
          <p:spPr>
            <a:xfrm>
              <a:off x="4974878" y="1377773"/>
              <a:ext cx="2290190" cy="781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000" dirty="0">
                  <a:solidFill>
                    <a:srgbClr val="FF0000"/>
                  </a:solidFill>
                  <a:latin typeface="ＤＦ太丸ゴシック体" panose="020F0909000000000000" pitchFamily="49" charset="-128"/>
                  <a:ea typeface="ＤＦ太丸ゴシック体" panose="020F0909000000000000" pitchFamily="49" charset="-128"/>
                </a:rPr>
                <a:t>すべて無料で</a:t>
              </a:r>
              <a:endParaRPr lang="en-US" altLang="ja-JP" sz="2000" dirty="0">
                <a:solidFill>
                  <a:srgbClr val="FF0000"/>
                </a:solidFill>
                <a:latin typeface="ＤＦ太丸ゴシック体" panose="020F0909000000000000" pitchFamily="49" charset="-128"/>
                <a:ea typeface="ＤＦ太丸ゴシック体" panose="020F0909000000000000" pitchFamily="49" charset="-128"/>
              </a:endParaRPr>
            </a:p>
            <a:p>
              <a:pPr algn="ctr"/>
              <a:r>
                <a:rPr lang="ja-JP" altLang="en-US" sz="2000" dirty="0">
                  <a:solidFill>
                    <a:srgbClr val="FF0000"/>
                  </a:solidFill>
                  <a:latin typeface="ＤＦ太丸ゴシック体" panose="020F0909000000000000" pitchFamily="49" charset="-128"/>
                  <a:ea typeface="ＤＦ太丸ゴシック体" panose="020F0909000000000000" pitchFamily="49" charset="-128"/>
                </a:rPr>
                <a:t>楽しもう！</a:t>
              </a:r>
              <a:endParaRPr kumimoji="1" lang="ja-JP" altLang="en-US" sz="2000" dirty="0">
                <a:solidFill>
                  <a:srgbClr val="FF0000"/>
                </a:solidFill>
                <a:latin typeface="ＤＦ太丸ゴシック体" panose="020F0909000000000000" pitchFamily="49" charset="-128"/>
                <a:ea typeface="ＤＦ太丸ゴシック体" panose="020F0909000000000000" pitchFamily="49" charset="-128"/>
              </a:endParaRPr>
            </a:p>
          </p:txBody>
        </p:sp>
      </p:grpSp>
      <p:sp>
        <p:nvSpPr>
          <p:cNvPr id="15" name="円/楕円 57">
            <a:extLst>
              <a:ext uri="{FF2B5EF4-FFF2-40B4-BE49-F238E27FC236}">
                <a16:creationId xmlns:a16="http://schemas.microsoft.com/office/drawing/2014/main" id="{7FE1FC67-0C0E-62D2-D28B-2747937FABB4}"/>
              </a:ext>
            </a:extLst>
          </p:cNvPr>
          <p:cNvSpPr/>
          <p:nvPr/>
        </p:nvSpPr>
        <p:spPr>
          <a:xfrm>
            <a:off x="3636561" y="6652295"/>
            <a:ext cx="3925633" cy="381399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600" dirty="0">
              <a:solidFill>
                <a:srgbClr val="1D2088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AD1C61C0-B4B4-163E-A38D-3116F0D69E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521" y="8338763"/>
            <a:ext cx="2279365" cy="1743507"/>
          </a:xfrm>
          <a:prstGeom prst="rect">
            <a:avLst/>
          </a:prstGeom>
        </p:spPr>
      </p:pic>
      <p:pic>
        <p:nvPicPr>
          <p:cNvPr id="3" name="図 2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A4CDFB37-89AC-5397-1B47-A053AF9ACB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35" y="8213550"/>
            <a:ext cx="3046255" cy="2281336"/>
          </a:xfrm>
          <a:prstGeom prst="rect">
            <a:avLst/>
          </a:prstGeom>
        </p:spPr>
      </p:pic>
      <p:sp>
        <p:nvSpPr>
          <p:cNvPr id="2" name="TextBox 44">
            <a:extLst>
              <a:ext uri="{FF2B5EF4-FFF2-40B4-BE49-F238E27FC236}">
                <a16:creationId xmlns:a16="http://schemas.microsoft.com/office/drawing/2014/main" id="{34537B64-23C4-7E7B-5089-10D45D7EA124}"/>
              </a:ext>
            </a:extLst>
          </p:cNvPr>
          <p:cNvSpPr txBox="1"/>
          <p:nvPr/>
        </p:nvSpPr>
        <p:spPr>
          <a:xfrm>
            <a:off x="4504569" y="6771372"/>
            <a:ext cx="22039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 </a:t>
            </a:r>
            <a:r>
              <a:rPr lang="ja-JP" altLang="en-US" sz="2200" spc="-150" dirty="0">
                <a:solidFill>
                  <a:srgbClr val="1D2088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◆謎解き</a:t>
            </a:r>
            <a:endParaRPr lang="en-US" altLang="ja-JP" sz="2200" spc="-150" dirty="0">
              <a:solidFill>
                <a:srgbClr val="1D2088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1F368337-E62B-DCA7-F3C8-D73667184FBE}"/>
              </a:ext>
            </a:extLst>
          </p:cNvPr>
          <p:cNvSpPr/>
          <p:nvPr/>
        </p:nvSpPr>
        <p:spPr>
          <a:xfrm>
            <a:off x="3678847" y="7251015"/>
            <a:ext cx="2501931" cy="1092898"/>
          </a:xfrm>
          <a:prstGeom prst="wedgeRoundRectCallout">
            <a:avLst>
              <a:gd name="adj1" fmla="val 54077"/>
              <a:gd name="adj2" fmla="val 79757"/>
              <a:gd name="adj3" fmla="val 16667"/>
            </a:avLst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おとな向き</a:t>
            </a:r>
            <a:r>
              <a:rPr lang="en-US" altLang="ja-JP" sz="2000" dirty="0"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!</a:t>
            </a:r>
            <a:r>
              <a:rPr lang="ja-JP" altLang="en-US" sz="2000" dirty="0"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！</a:t>
            </a:r>
            <a:endParaRPr lang="en-US" altLang="ja-JP" sz="2000" dirty="0">
              <a:latin typeface="ＤＦＰ太丸ゴシック体" panose="020F0900000000000000" pitchFamily="50" charset="-128"/>
              <a:ea typeface="ＤＦＰ太丸ゴシック体" panose="020F0900000000000000" pitchFamily="50" charset="-128"/>
            </a:endParaRPr>
          </a:p>
          <a:p>
            <a:pPr algn="ctr"/>
            <a:r>
              <a:rPr lang="ja-JP" altLang="en-US" sz="2000" dirty="0"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難易度５以上</a:t>
            </a:r>
            <a:r>
              <a:rPr lang="en-US" altLang="ja-JP" sz="2000" dirty="0"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!?</a:t>
            </a:r>
          </a:p>
          <a:p>
            <a:pPr algn="ctr"/>
            <a:r>
              <a:rPr kumimoji="1" lang="ja-JP" altLang="en-US" sz="1800" dirty="0"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みんなで挑戦しよう</a:t>
            </a:r>
            <a:endParaRPr kumimoji="1" lang="ja-JP" altLang="en-US" sz="1800" dirty="0"/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25A7D905-7914-0F09-3D0D-58C0BFA38675}"/>
              </a:ext>
            </a:extLst>
          </p:cNvPr>
          <p:cNvSpPr/>
          <p:nvPr/>
        </p:nvSpPr>
        <p:spPr>
          <a:xfrm>
            <a:off x="2143325" y="8865846"/>
            <a:ext cx="2404965" cy="1216424"/>
          </a:xfrm>
          <a:prstGeom prst="wedgeRoundRectCallout">
            <a:avLst>
              <a:gd name="adj1" fmla="val 76885"/>
              <a:gd name="adj2" fmla="val 8688"/>
              <a:gd name="adj3" fmla="val 16667"/>
            </a:avLst>
          </a:prstGeom>
          <a:solidFill>
            <a:srgbClr val="FF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19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ＤＦＰ太丸ゴシック体" panose="020F0900000000000000" pitchFamily="50" charset="-128"/>
                <a:ea typeface="ＤＦＰ太丸ゴシック体" panose="020F0900000000000000" pitchFamily="50" charset="-128"/>
                <a:cs typeface="+mn-cs"/>
              </a:rPr>
              <a:t>クリアできたら、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ＤＦＰ太丸ゴシック体" panose="020F0900000000000000" pitchFamily="50" charset="-128"/>
              <a:ea typeface="ＤＦＰ太丸ゴシック体" panose="020F0900000000000000" pitchFamily="50" charset="-128"/>
              <a:cs typeface="+mn-cs"/>
            </a:endParaRPr>
          </a:p>
          <a:p>
            <a:pPr marL="0" marR="0" lvl="0" indent="0" algn="ctr" defTabSz="1019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800">
                <a:solidFill>
                  <a:prstClr val="white"/>
                </a:solidFill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アイスクリームを</a:t>
            </a:r>
            <a:endParaRPr lang="en-US" altLang="ja-JP" sz="1800" dirty="0">
              <a:solidFill>
                <a:prstClr val="white"/>
              </a:solidFill>
              <a:latin typeface="ＤＦＰ太丸ゴシック体" panose="020F0900000000000000" pitchFamily="50" charset="-128"/>
              <a:ea typeface="ＤＦＰ太丸ゴシック体" panose="020F0900000000000000" pitchFamily="50" charset="-128"/>
            </a:endParaRPr>
          </a:p>
          <a:p>
            <a:pPr marL="0" marR="0" lvl="0" indent="0" algn="ctr" defTabSz="1019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ＤＦＰ太丸ゴシック体" panose="020F0900000000000000" pitchFamily="50" charset="-128"/>
                <a:ea typeface="ＤＦＰ太丸ゴシック体" panose="020F0900000000000000" pitchFamily="50" charset="-128"/>
                <a:cs typeface="+mn-cs"/>
              </a:rPr>
              <a:t>もらえるよ！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ＤＦＰ太丸ゴシック体" panose="020F0900000000000000" pitchFamily="50" charset="-128"/>
              <a:ea typeface="ＤＦＰ太丸ゴシック体" panose="020F0900000000000000" pitchFamily="50" charset="-128"/>
              <a:cs typeface="+mn-cs"/>
            </a:endParaRPr>
          </a:p>
          <a:p>
            <a:pPr marL="0" marR="0" lvl="0" indent="0" algn="l" defTabSz="10190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ＤＦＰ太丸ゴシック体" panose="020F0900000000000000" pitchFamily="50" charset="-128"/>
                <a:ea typeface="ＤＦＰ太丸ゴシック体" panose="020F0900000000000000" pitchFamily="50" charset="-128"/>
                <a:cs typeface="+mn-cs"/>
              </a:rPr>
              <a:t>　　（先着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ＤＦＰ太丸ゴシック体" panose="020F0900000000000000" pitchFamily="50" charset="-128"/>
                <a:ea typeface="ＤＦＰ太丸ゴシック体" panose="020F0900000000000000" pitchFamily="50" charset="-128"/>
                <a:cs typeface="+mn-cs"/>
              </a:rPr>
              <a:t>300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ＤＦＰ太丸ゴシック体" panose="020F0900000000000000" pitchFamily="50" charset="-128"/>
                <a:ea typeface="ＤＦＰ太丸ゴシック体" panose="020F0900000000000000" pitchFamily="50" charset="-128"/>
                <a:cs typeface="+mn-cs"/>
              </a:rPr>
              <a:t>名）</a:t>
            </a:r>
            <a:endParaRPr kumimoji="1" lang="ja-JP" altLang="en-US" dirty="0"/>
          </a:p>
        </p:txBody>
      </p:sp>
      <p:sp>
        <p:nvSpPr>
          <p:cNvPr id="37" name="爆発 2 36">
            <a:extLst>
              <a:ext uri="{FF2B5EF4-FFF2-40B4-BE49-F238E27FC236}">
                <a16:creationId xmlns:a16="http://schemas.microsoft.com/office/drawing/2014/main" id="{23143F9C-489B-6F53-CB0A-565D6AAB194C}"/>
              </a:ext>
            </a:extLst>
          </p:cNvPr>
          <p:cNvSpPr/>
          <p:nvPr/>
        </p:nvSpPr>
        <p:spPr>
          <a:xfrm rot="21190308">
            <a:off x="2948365" y="6523310"/>
            <a:ext cx="2063327" cy="936957"/>
          </a:xfrm>
          <a:prstGeom prst="irregularSeal2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00" dirty="0">
                <a:solidFill>
                  <a:srgbClr val="FF0000"/>
                </a:solidFill>
                <a:latin typeface="ＤＦＰ太丸ゴシック体" panose="020F0900000000000000" pitchFamily="50" charset="-128"/>
                <a:ea typeface="ＤＦＰ太丸ゴシック体" panose="020F0900000000000000" pitchFamily="50" charset="-128"/>
              </a:rPr>
              <a:t>乗れる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E6EE581-58E5-0829-056C-D432AD5C65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14" y="5799449"/>
            <a:ext cx="1840077" cy="138005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E1A8438-D9C0-C540-6BF6-9E766739F038}"/>
              </a:ext>
            </a:extLst>
          </p:cNvPr>
          <p:cNvSpPr/>
          <p:nvPr/>
        </p:nvSpPr>
        <p:spPr>
          <a:xfrm>
            <a:off x="6316387" y="7598201"/>
            <a:ext cx="673704" cy="776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FF0000"/>
                </a:solidFill>
                <a:latin typeface="AR P悠々ｺﾞｼｯｸ体E04" panose="040B0900000000000000" pitchFamily="50" charset="-128"/>
                <a:ea typeface="AR P悠々ｺﾞｼｯｸ体E04" panose="040B0900000000000000" pitchFamily="50" charset="-128"/>
              </a:rPr>
              <a:t>？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B88AF84-9EB1-2A53-8A93-98106F5E5220}"/>
              </a:ext>
            </a:extLst>
          </p:cNvPr>
          <p:cNvSpPr/>
          <p:nvPr/>
        </p:nvSpPr>
        <p:spPr>
          <a:xfrm rot="1513324">
            <a:off x="6926586" y="7683593"/>
            <a:ext cx="673704" cy="776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FF0000"/>
                </a:solidFill>
                <a:latin typeface="AR P悠々ｺﾞｼｯｸ体E04" panose="040B0900000000000000" pitchFamily="50" charset="-128"/>
                <a:ea typeface="AR P悠々ｺﾞｼｯｸ体E04" panose="040B0900000000000000" pitchFamily="50" charset="-128"/>
              </a:rPr>
              <a:t>？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3B71E8B-C629-4AD6-C284-2B53D6042698}"/>
              </a:ext>
            </a:extLst>
          </p:cNvPr>
          <p:cNvSpPr/>
          <p:nvPr/>
        </p:nvSpPr>
        <p:spPr>
          <a:xfrm rot="20506897">
            <a:off x="6496824" y="7120400"/>
            <a:ext cx="673704" cy="776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FF0000"/>
                </a:solidFill>
                <a:latin typeface="AR P悠々ｺﾞｼｯｸ体E04" panose="040B0900000000000000" pitchFamily="50" charset="-128"/>
                <a:ea typeface="AR P悠々ｺﾞｼｯｸ体E04" panose="040B0900000000000000" pitchFamily="50" charset="-128"/>
              </a:rPr>
              <a:t>？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8B8DD85-286F-1E18-725C-0846B110AA03}"/>
              </a:ext>
            </a:extLst>
          </p:cNvPr>
          <p:cNvSpPr/>
          <p:nvPr/>
        </p:nvSpPr>
        <p:spPr>
          <a:xfrm rot="1148194">
            <a:off x="6999751" y="7081270"/>
            <a:ext cx="673704" cy="776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FF0000"/>
                </a:solidFill>
                <a:latin typeface="AR P悠々ｺﾞｼｯｸ体E04" panose="040B0900000000000000" pitchFamily="50" charset="-128"/>
                <a:ea typeface="AR P悠々ｺﾞｼｯｸ体E04" panose="040B0900000000000000" pitchFamily="50" charset="-128"/>
              </a:rPr>
              <a:t>？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17D1CB1-7950-04B9-1204-3A83B18BA4B2}"/>
              </a:ext>
            </a:extLst>
          </p:cNvPr>
          <p:cNvSpPr/>
          <p:nvPr/>
        </p:nvSpPr>
        <p:spPr>
          <a:xfrm>
            <a:off x="6275854" y="6697588"/>
            <a:ext cx="673704" cy="776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FF0000"/>
                </a:solidFill>
                <a:latin typeface="AR P悠々ｺﾞｼｯｸ体E04" panose="040B0900000000000000" pitchFamily="50" charset="-128"/>
                <a:ea typeface="AR P悠々ｺﾞｼｯｸ体E04" panose="040B0900000000000000" pitchFamily="50" charset="-128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779290052"/>
      </p:ext>
    </p:extLst>
  </p:cSld>
  <p:clrMapOvr>
    <a:masterClrMapping/>
  </p:clrMapOvr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</Template>
  <TotalTime>34</TotalTime>
  <Words>197</Words>
  <Application>Microsoft Office PowerPoint</Application>
  <PresentationFormat>ユーザー設定</PresentationFormat>
  <Paragraphs>43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AR P悠々ｺﾞｼｯｸ体E04</vt:lpstr>
      <vt:lpstr>ＤＦＰ太丸ゴシック体</vt:lpstr>
      <vt:lpstr>ＤＦ太丸ゴシック体</vt:lpstr>
      <vt:lpstr>HGS創英角ﾎﾟｯﾌﾟ体</vt:lpstr>
      <vt:lpstr>HGS平成角ｺﾞｼｯｸ体W9</vt:lpstr>
      <vt:lpstr>HG創英角ﾎﾟｯﾌﾟ体</vt:lpstr>
      <vt:lpstr>Arial</vt:lpstr>
      <vt:lpstr>Calibri</vt:lpstr>
      <vt:lpstr>Calibri Light</vt:lpstr>
      <vt:lpstr>1_ガイド入りテンプレートサンプル20130531三木さん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USER</cp:lastModifiedBy>
  <cp:revision>7</cp:revision>
  <cp:lastPrinted>2026-08-26T06:10:32Z</cp:lastPrinted>
  <dcterms:created xsi:type="dcterms:W3CDTF">2016-07-27T00:23:44Z</dcterms:created>
  <dcterms:modified xsi:type="dcterms:W3CDTF">2026-09-02T02:08:15Z</dcterms:modified>
</cp:coreProperties>
</file>